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70" r:id="rId2"/>
    <p:sldId id="272" r:id="rId3"/>
    <p:sldId id="278" r:id="rId4"/>
    <p:sldId id="287" r:id="rId5"/>
    <p:sldId id="275" r:id="rId6"/>
    <p:sldId id="284" r:id="rId7"/>
    <p:sldId id="288" r:id="rId8"/>
    <p:sldId id="289" r:id="rId9"/>
    <p:sldId id="297" r:id="rId10"/>
    <p:sldId id="290" r:id="rId11"/>
    <p:sldId id="295" r:id="rId12"/>
    <p:sldId id="296" r:id="rId13"/>
    <p:sldId id="291" r:id="rId14"/>
    <p:sldId id="294" r:id="rId15"/>
    <p:sldId id="292" r:id="rId16"/>
    <p:sldId id="293" r:id="rId17"/>
    <p:sldId id="277" r:id="rId18"/>
    <p:sldId id="282" r:id="rId19"/>
    <p:sldId id="286" r:id="rId20"/>
    <p:sldId id="264" r:id="rId21"/>
    <p:sldId id="26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94660"/>
  </p:normalViewPr>
  <p:slideViewPr>
    <p:cSldViewPr snapToGrid="0">
      <p:cViewPr varScale="1">
        <p:scale>
          <a:sx n="90" d="100"/>
          <a:sy n="90" d="100"/>
        </p:scale>
        <p:origin x="21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AE2E3-D374-D34F-93D7-109FB134638F}" type="datetimeFigureOut">
              <a:rPr lang="it-IT" smtClean="0"/>
              <a:t>12/06/22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837DA-4C6B-734A-A459-F32E2C491C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324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B9DF-7A8E-2A4F-B9E7-9BDBC3FBB41E}" type="datetime1">
              <a:rPr lang="it-IT" smtClean="0"/>
              <a:t>12/06/22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E6AE-1A36-1D48-AE2F-40ADAE48C8E1}" type="datetime1">
              <a:rPr lang="it-IT" smtClean="0"/>
              <a:t>12/06/22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BD2A-1440-BF4D-BCE3-C7659E70A874}" type="datetime1">
              <a:rPr lang="it-IT" smtClean="0"/>
              <a:t>12/06/22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57C4-7574-E543-A067-FEDB1B991DDA}" type="datetime1">
              <a:rPr lang="it-IT" smtClean="0"/>
              <a:t>12/06/22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5342-2DF4-F148-9935-17C22447FCE8}" type="datetime1">
              <a:rPr lang="it-IT" smtClean="0"/>
              <a:t>12/06/22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5877-0A86-AC4C-9A60-35E7A4E560C4}" type="datetime1">
              <a:rPr lang="it-IT" smtClean="0"/>
              <a:t>12/06/22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29E5-5D13-224F-A53F-AA688D538D64}" type="datetime1">
              <a:rPr lang="it-IT" smtClean="0"/>
              <a:t>12/06/22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B5A1-F96B-7A45-A663-B0EBF8D1A54E}" type="datetime1">
              <a:rPr lang="it-IT" smtClean="0"/>
              <a:t>12/06/22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D104-42DF-F34F-9A53-5A7915FDC582}" type="datetime1">
              <a:rPr lang="it-IT" smtClean="0"/>
              <a:t>12/06/22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CE7FCC5-F030-EE4A-A40A-B7AA977B2AAB}" type="datetime1">
              <a:rPr lang="it-IT" smtClean="0"/>
              <a:t>12/06/22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AD9A-7E01-FC4E-88C4-715217387235}" type="datetime1">
              <a:rPr lang="it-IT" smtClean="0"/>
              <a:t>12/06/22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A20DDA5-2C4E-7744-AACE-929D69D97037}" type="datetime1">
              <a:rPr lang="it-IT" smtClean="0"/>
              <a:t>12/06/22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1554C1C-22CE-474B-9026-206DAC3E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CCABFF11-6A80-F267-0934-1F99BEAE9DED}"/>
              </a:ext>
            </a:extLst>
          </p:cNvPr>
          <p:cNvSpPr txBox="1">
            <a:spLocks/>
          </p:cNvSpPr>
          <p:nvPr/>
        </p:nvSpPr>
        <p:spPr>
          <a:xfrm>
            <a:off x="1066800" y="183585"/>
            <a:ext cx="10058400" cy="8483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latin typeface="Arial" panose="020B0604020202020204" pitchFamily="34" charset="0"/>
                <a:cs typeface="Times New Roman" panose="02020603050405020304" pitchFamily="18" charset="0"/>
              </a:rPr>
              <a:t>Nella puntata precedente: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0B30E70-9B73-8A96-EC64-7B5425C5B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908" y="1592998"/>
            <a:ext cx="2721738" cy="3672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E1F2BEC-E268-27AB-99BE-74F157700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11397"/>
            <a:ext cx="4167107" cy="203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74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PROVIAMO CON UN’ALTRA IMMAGINE…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5633608"/>
            <a:ext cx="10058400" cy="365125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dirty="0"/>
              <a:t>Quante zampe ha l’elefante?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75F1D56-3555-C5B3-7F4B-F3A8EF747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072" y="1978344"/>
            <a:ext cx="6055855" cy="341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19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PROVIAMO CON UN’ALTRA IMMAGINE…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5633608"/>
            <a:ext cx="10058400" cy="365125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dirty="0"/>
              <a:t>Cosa vedi?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1744AF6-43E7-9DDC-D0FE-F6F52BEFA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524" y="2337174"/>
            <a:ext cx="2422387" cy="269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40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PROVIAMO CON UN’ALTRA IMMAGINE…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5633608"/>
            <a:ext cx="10058400" cy="365125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dirty="0"/>
              <a:t>Quante punte ha questa forchetta?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CE6571A-C58C-5BFF-9FE5-DA4EA744C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2148784"/>
            <a:ext cx="47625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81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PROVIAMO CON UN’ALTRA IMMAGINE…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3165" y="3429000"/>
            <a:ext cx="3830665" cy="58508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it-IT" dirty="0"/>
              <a:t>Quanti triangoli ci sono nell’immagine?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A8FACC9-A474-6C34-DE61-249AFFE87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59621"/>
            <a:ext cx="4500164" cy="450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91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PROVIAMO CON UN’ALTRA IMMAGINE…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3165" y="3429000"/>
            <a:ext cx="3830665" cy="58508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it-IT" dirty="0"/>
              <a:t>Quale cerchio arancione è più grande?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217DBED-CA00-842C-80C3-1D33483C7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11" y="2273714"/>
            <a:ext cx="5827968" cy="289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30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PROVIAMO CON UN’ALTRA IMMAGINE…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2019" y="3500272"/>
            <a:ext cx="5303003" cy="365125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dirty="0"/>
              <a:t>L’immagine si muove?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6DC7A12-6571-32AC-0973-22B362980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924" y="2061275"/>
            <a:ext cx="4014061" cy="401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67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282E47-2AD7-451C-8B98-969AABE13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UNA BELLA LEZIONE! NON SBAGLIARE ACHE TU!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2BEB079-D2F0-427B-AA14-FF335529F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8045" y="2334821"/>
            <a:ext cx="5367955" cy="2785821"/>
          </a:xfrm>
        </p:spPr>
        <p:txBody>
          <a:bodyPr>
            <a:normAutofit/>
          </a:bodyPr>
          <a:lstStyle/>
          <a:p>
            <a:pPr algn="ctr"/>
            <a:endParaRPr lang="it-IT" dirty="0"/>
          </a:p>
          <a:p>
            <a:pPr algn="ctr"/>
            <a:r>
              <a:rPr lang="it-IT" dirty="0"/>
              <a:t>Quindi Kant ci insegna che </a:t>
            </a:r>
          </a:p>
          <a:p>
            <a:pPr algn="ctr"/>
            <a:r>
              <a:rPr lang="it-IT" b="1" dirty="0"/>
              <a:t>se non stiamo attenti e non impariamo ad osservare, potremmo sbagliarci nel vedere le cose!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E782FA5-D548-754C-B0F6-46403F1F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CFD8753-F14D-0713-2D70-F925A7E4B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271" y="2334821"/>
            <a:ext cx="4952569" cy="278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83450"/>
            <a:ext cx="10058400" cy="1450757"/>
          </a:xfrm>
        </p:spPr>
        <p:txBody>
          <a:bodyPr/>
          <a:lstStyle/>
          <a:p>
            <a:pPr algn="ctr"/>
            <a:r>
              <a:rPr lang="it-IT" dirty="0"/>
              <a:t>LEGGIAMO UNA STORIA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49" y="1816274"/>
            <a:ext cx="11135639" cy="4643511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dirty="0"/>
              <a:t>Per Maurizio il cioccolato era la cosa più prelibata del mondo! Un giorno scoprì dove la mamma nascondeva le tavolette e studiò un piano per poterle rubare senza essere punito. Il piano funzionò alla perfezione. Ma non era tutto perfetto.</a:t>
            </a:r>
          </a:p>
          <a:p>
            <a:pPr algn="ctr"/>
            <a:r>
              <a:rPr lang="it-IT" dirty="0"/>
              <a:t>Qualcosa dentro di lui, una sensazione di disappunto, si impossessò della sua mente. Maurizio sentì una voce impertinente dentro di sé che gli diceva: «Anche se nessuno ti scoprirà, quello che stai facendo non è proprio giusto».</a:t>
            </a:r>
          </a:p>
          <a:p>
            <a:pPr algn="ctr"/>
            <a:r>
              <a:rPr lang="it-IT" dirty="0"/>
              <a:t>Così ebbe un’idea riparatrice: se avesse diviso le tavolette di cioccolato con dei bambini poveri tutto sarebbe stato giustificabile!”</a:t>
            </a:r>
          </a:p>
          <a:p>
            <a:pPr algn="ctr"/>
            <a:r>
              <a:rPr lang="it-IT" dirty="0"/>
              <a:t>Pensò: ‘Visto che ho due tavolette posso regalarne una’. Questa sembrava una buona idea!</a:t>
            </a:r>
          </a:p>
          <a:p>
            <a:pPr algn="ctr"/>
            <a:r>
              <a:rPr lang="it-IT" dirty="0"/>
              <a:t>Mentre stava per calmarsi, quella voce impertinente disse: «Ehi, Maurizio! Pensa se tutti facessero quello che stai facendo tu. Che mondo sarebbe? Tutti ruberebbero le cose degli altri di nascosto e le mamme sbaglierebbero a riporre la loro fiducia nei propri ragazzi».</a:t>
            </a:r>
          </a:p>
          <a:p>
            <a:pPr algn="ctr"/>
            <a:r>
              <a:rPr lang="it-IT" dirty="0"/>
              <a:t>Lui non poté non ascoltare questa voce interiore. Riportò le due barrette di cioccolato dove le aveva trovate, e andò a giocare a palla. Si sentì leggero e felice.</a:t>
            </a:r>
          </a:p>
          <a:p>
            <a:pPr algn="ctr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675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RIFLETTIAMO INSIEME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709" y="2472292"/>
            <a:ext cx="6048143" cy="3384177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1) CAPITA ANCHE A TE DI SENTIRE UNA VOCE INTERIORE QUANDO FAI UNA AZIONE SBAGLIATA?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2) CHE COS’ERA QUELLA VOCE INTERIORE DI MAURIZIO E CHE MAGARI SENTI PURE TU?</a:t>
            </a:r>
          </a:p>
          <a:p>
            <a:pPr marL="0" indent="0" algn="ctr">
              <a:buNone/>
            </a:pPr>
            <a:endParaRPr lang="it-IT" dirty="0"/>
          </a:p>
          <a:p>
            <a:pPr algn="ctr"/>
            <a:r>
              <a:rPr lang="it-IT" dirty="0"/>
              <a:t>PENSACI E SCRIVI LA TUA!</a:t>
            </a:r>
          </a:p>
          <a:p>
            <a:pPr algn="ctr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E7514A8-747C-EB57-2E16-4B902913F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984" y="2828753"/>
            <a:ext cx="4982307" cy="210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90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 COSCIENZA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47155"/>
            <a:ext cx="6781067" cy="408249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it-IT" dirty="0"/>
              <a:t>La risposta giusta alla domanda numero 2 è </a:t>
            </a:r>
          </a:p>
          <a:p>
            <a:pPr algn="ctr"/>
            <a:r>
              <a:rPr lang="it-IT" b="1" dirty="0"/>
              <a:t>«la coscienza»</a:t>
            </a:r>
          </a:p>
          <a:p>
            <a:pPr algn="ctr"/>
            <a:endParaRPr lang="it-IT" dirty="0"/>
          </a:p>
          <a:p>
            <a:pPr algn="ctr"/>
            <a:r>
              <a:rPr lang="it-IT" b="1" dirty="0"/>
              <a:t>La coscienza è quella vocina interiore che ci dice se stiamo facendo bene una cosa o no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Anche tu senti di avere una coscienza? </a:t>
            </a:r>
          </a:p>
          <a:p>
            <a:pPr algn="ctr"/>
            <a:r>
              <a:rPr lang="it-IT" dirty="0"/>
              <a:t>Parliamone insieme…</a:t>
            </a:r>
          </a:p>
          <a:p>
            <a:pPr algn="ctr"/>
            <a:endParaRPr lang="it-IT" dirty="0"/>
          </a:p>
          <a:p>
            <a:pPr marL="0" indent="0" algn="ctr">
              <a:buNone/>
            </a:pPr>
            <a:r>
              <a:rPr lang="it-IT" dirty="0"/>
              <a:t>E RICORDA! LA COSCIENZA E IL SENSO DI COLPA NON SONO LA STESSA COSA!!!</a:t>
            </a:r>
          </a:p>
          <a:p>
            <a:pPr algn="ctr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D210AFE-5F07-57E4-F90C-16EEDE8E0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425" y="1980840"/>
            <a:ext cx="1625033" cy="385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77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38AAFB-9B56-BAC6-E74C-E8C5DA519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CHI ERA KANT?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65C65F5-FE8A-D281-B98C-54CFFD979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14A589F-974F-5FD5-1418-F59EEC116D2F}"/>
              </a:ext>
            </a:extLst>
          </p:cNvPr>
          <p:cNvSpPr txBox="1"/>
          <p:nvPr/>
        </p:nvSpPr>
        <p:spPr>
          <a:xfrm>
            <a:off x="5749871" y="2820692"/>
            <a:ext cx="6099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/>
              <a:t>Nacque a </a:t>
            </a:r>
            <a:r>
              <a:rPr lang="it-IT" dirty="0" err="1"/>
              <a:t>Königsberg</a:t>
            </a:r>
            <a:r>
              <a:rPr lang="it-IT" dirty="0"/>
              <a:t>, una città tedesca, nel 1724 D.C.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Era appassionato di matematica, scienze, arte e filosofia</a:t>
            </a:r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Tutti i giorni, quando andava a passeggio, faceva la stessa passeggiata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1353894-B086-C1CE-CEBA-55AC799DA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746" y="1915975"/>
            <a:ext cx="2974202" cy="428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07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ATTIVITÀ IN GRUPPO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52891"/>
            <a:ext cx="10058400" cy="3938990"/>
          </a:xfrm>
        </p:spPr>
        <p:txBody>
          <a:bodyPr>
            <a:normAutofit/>
          </a:bodyPr>
          <a:lstStyle/>
          <a:p>
            <a:r>
              <a:rPr lang="it-IT" b="1" dirty="0"/>
              <a:t>Una papera, 2 zampe, </a:t>
            </a:r>
            <a:r>
              <a:rPr lang="it-IT" b="1" dirty="0" err="1"/>
              <a:t>quack</a:t>
            </a:r>
            <a:r>
              <a:rPr lang="it-IT" b="1" dirty="0"/>
              <a:t>: </a:t>
            </a:r>
          </a:p>
          <a:p>
            <a:endParaRPr lang="it-IT" dirty="0"/>
          </a:p>
          <a:p>
            <a:r>
              <a:rPr lang="it-IT" dirty="0"/>
              <a:t>Ci si mette in cerchio e, a turno e in senso orario, la prima persona dice “una papera” la seconda persona dice “2 zampe”, la terza persona dice “</a:t>
            </a:r>
            <a:r>
              <a:rPr lang="it-IT" dirty="0" err="1"/>
              <a:t>quack</a:t>
            </a:r>
            <a:r>
              <a:rPr lang="it-IT" dirty="0"/>
              <a:t>”; poi, la quarta persona deve dire “2 papere” e quindi la quinta “4 zampe” e la sesta “</a:t>
            </a:r>
            <a:r>
              <a:rPr lang="it-IT" dirty="0" err="1"/>
              <a:t>quack</a:t>
            </a:r>
            <a:r>
              <a:rPr lang="it-IT" dirty="0"/>
              <a:t> </a:t>
            </a:r>
            <a:r>
              <a:rPr lang="it-IT" dirty="0" err="1"/>
              <a:t>quack</a:t>
            </a:r>
            <a:r>
              <a:rPr lang="it-IT" dirty="0"/>
              <a:t>” (in pratica si fa la somma delle papere e delle zampe e si continua. </a:t>
            </a:r>
          </a:p>
          <a:p>
            <a:r>
              <a:rPr lang="it-IT" dirty="0"/>
              <a:t>Chi sbaglia fa un giro intorno al cerchio.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56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42ECCE82-D8EC-D047-99C7-B4AFFD9CC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AL PROSSIMO INCONTRO!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03EAD7-52CB-654E-9D92-843CE539B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21</a:t>
            </a:fld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BE6822F-96DD-61D7-B206-08B995DF9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859794"/>
            <a:ext cx="2908449" cy="429865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645977A-7893-2D64-EB44-CC15311FF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601" y="258037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11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282E47-2AD7-451C-8B98-969AABE13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LABORATORIO INDIVIDUALE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2BEB079-D2F0-427B-AA14-FF335529F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21219" y="3156456"/>
            <a:ext cx="5861262" cy="2835189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Guarda la bottiglia sopra il banco e descrivila…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Che caratteristiche ha?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E782FA5-D548-754C-B0F6-46403F1F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C8F7103-96C9-87F1-B237-76563AF6E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171" y="1737360"/>
            <a:ext cx="3193908" cy="425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4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LABORATORIO A COPPIE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3122883"/>
            <a:ext cx="10058400" cy="2632933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Confronta la descrizione con quella del/della tuo/a compagno/a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Che differenze notate dalle due descrizioni?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49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 RIVOLUZIONE DI KANT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936" y="2337609"/>
            <a:ext cx="6783679" cy="365605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Kant dice che </a:t>
            </a:r>
            <a:r>
              <a:rPr lang="it-IT" b="1" dirty="0"/>
              <a:t>ognuno di noi può vedere la bottiglia in modi diversi </a:t>
            </a:r>
            <a:r>
              <a:rPr lang="it-IT" dirty="0"/>
              <a:t>(ad esempio un daltonico può vederla verde invece che rossa; oppure una persona che è più lontana dalla bottiglia rispetto a noi può vederla squadrata invece che ovale, una persona più miope di noi può vederla più sfocata etc.)</a:t>
            </a:r>
          </a:p>
          <a:p>
            <a:pPr marL="0" indent="0" algn="ctr">
              <a:buNone/>
            </a:pPr>
            <a:endParaRPr lang="it-IT" dirty="0"/>
          </a:p>
          <a:p>
            <a:pPr algn="ctr"/>
            <a:r>
              <a:rPr lang="it-IT" dirty="0"/>
              <a:t>Quindi la bottiglia vera e propria non potremo mai conoscerla fino in fondo…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Ad esempio: nessuno saprà mai da quanti atomi è composta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7F1E3A6-FB4F-FD69-EEF7-A3620174C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615" y="2337610"/>
            <a:ext cx="4986450" cy="30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95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282E47-2AD7-451C-8B98-969AABE13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VEDIAMO LE COSE «COME CI PARE»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2BEB079-D2F0-427B-AA14-FF335529F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8045" y="2680977"/>
            <a:ext cx="6753865" cy="2835189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Questa scoperta di Kant è importante perché ci dice che </a:t>
            </a:r>
          </a:p>
          <a:p>
            <a:pPr algn="ctr"/>
            <a:r>
              <a:rPr lang="it-IT" b="1" dirty="0"/>
              <a:t>noi non vediamo le cose per come esse sono veramente</a:t>
            </a:r>
          </a:p>
          <a:p>
            <a:pPr algn="ctr"/>
            <a:endParaRPr lang="it-IT" b="1" dirty="0"/>
          </a:p>
          <a:p>
            <a:pPr algn="ctr"/>
            <a:r>
              <a:rPr lang="it-IT" b="1" dirty="0"/>
              <a:t>ma le vediamo per come siamo noi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quindi se non stiamo attenti potremmo sbagliarci nel vedere!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E782FA5-D548-754C-B0F6-46403F1F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E958055-FB1B-83B9-5717-4B7A38304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539" y="2336284"/>
            <a:ext cx="3626869" cy="317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4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NON CI CREDI? GUARDA QUI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5633608"/>
            <a:ext cx="10058400" cy="365125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dirty="0"/>
              <a:t>Cosa vedi?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5D0806D-32CB-F11F-1804-EA476FE3F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161" y="2097036"/>
            <a:ext cx="5455001" cy="307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48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PROVIAMO CON UN’ALTRA IMMAGINE…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5633608"/>
            <a:ext cx="10058400" cy="365125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dirty="0"/>
              <a:t>Cosa vedi?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7A70EEA-85D9-C896-5BBB-C0BA5BED1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475" y="1856530"/>
            <a:ext cx="2780009" cy="365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89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PROVIAMO CON UN’ALTRA IMMAGINE…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5633608"/>
            <a:ext cx="10058400" cy="365125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dirty="0"/>
              <a:t>Cosa vedi?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404C717-2897-EBD4-9721-86B0006E0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920" y="1894375"/>
            <a:ext cx="2788159" cy="358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2450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2054</TotalTime>
  <Words>767</Words>
  <Application>Microsoft Macintosh PowerPoint</Application>
  <PresentationFormat>Widescreen</PresentationFormat>
  <Paragraphs>100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Retrospettivo</vt:lpstr>
      <vt:lpstr>Presentazione standard di PowerPoint</vt:lpstr>
      <vt:lpstr>CHI ERA KANT?</vt:lpstr>
      <vt:lpstr>LABORATORIO INDIVIDUALE</vt:lpstr>
      <vt:lpstr>LABORATORIO A COPPIE</vt:lpstr>
      <vt:lpstr>LA RIVOLUZIONE DI KANT</vt:lpstr>
      <vt:lpstr>VEDIAMO LE COSE «COME CI PARE»</vt:lpstr>
      <vt:lpstr>NON CI CREDI? GUARDA QUI</vt:lpstr>
      <vt:lpstr>PROVIAMO CON UN’ALTRA IMMAGINE…</vt:lpstr>
      <vt:lpstr>PROVIAMO CON UN’ALTRA IMMAGINE…</vt:lpstr>
      <vt:lpstr>PROVIAMO CON UN’ALTRA IMMAGINE…</vt:lpstr>
      <vt:lpstr>PROVIAMO CON UN’ALTRA IMMAGINE…</vt:lpstr>
      <vt:lpstr>PROVIAMO CON UN’ALTRA IMMAGINE…</vt:lpstr>
      <vt:lpstr>PROVIAMO CON UN’ALTRA IMMAGINE…</vt:lpstr>
      <vt:lpstr>PROVIAMO CON UN’ALTRA IMMAGINE…</vt:lpstr>
      <vt:lpstr>PROVIAMO CON UN’ALTRA IMMAGINE…</vt:lpstr>
      <vt:lpstr>UNA BELLA LEZIONE! NON SBAGLIARE ACHE TU!</vt:lpstr>
      <vt:lpstr>LEGGIAMO UNA STORIA</vt:lpstr>
      <vt:lpstr>RIFLETTIAMO INSIEME</vt:lpstr>
      <vt:lpstr>LA COSCIENZA</vt:lpstr>
      <vt:lpstr>ATTIVITÀ IN GRUPPO</vt:lpstr>
      <vt:lpstr>AL PROSSIMO INCONTRO!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φιλοσοφία </dc:title>
  <dc:creator>Luca Sbarbati</dc:creator>
  <cp:lastModifiedBy>Luca Sbarbati</cp:lastModifiedBy>
  <cp:revision>141</cp:revision>
  <dcterms:created xsi:type="dcterms:W3CDTF">2022-04-06T19:08:35Z</dcterms:created>
  <dcterms:modified xsi:type="dcterms:W3CDTF">2022-06-12T13:24:41Z</dcterms:modified>
</cp:coreProperties>
</file>