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0" r:id="rId2"/>
    <p:sldId id="263" r:id="rId3"/>
    <p:sldId id="271" r:id="rId4"/>
    <p:sldId id="272" r:id="rId5"/>
    <p:sldId id="269" r:id="rId6"/>
    <p:sldId id="259" r:id="rId7"/>
    <p:sldId id="260" r:id="rId8"/>
    <p:sldId id="258" r:id="rId9"/>
    <p:sldId id="267" r:id="rId10"/>
    <p:sldId id="264" r:id="rId11"/>
    <p:sldId id="273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28/04/22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ABFF11-6A80-F267-0934-1F99BEAE9DED}"/>
              </a:ext>
            </a:extLst>
          </p:cNvPr>
          <p:cNvSpPr txBox="1">
            <a:spLocks/>
          </p:cNvSpPr>
          <p:nvPr/>
        </p:nvSpPr>
        <p:spPr>
          <a:xfrm>
            <a:off x="1066800" y="183585"/>
            <a:ext cx="10058400" cy="848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Arial" panose="020B0604020202020204" pitchFamily="34" charset="0"/>
                <a:cs typeface="Times New Roman" panose="02020603050405020304" pitchFamily="18" charset="0"/>
              </a:rPr>
              <a:t>Nella puntata precedente: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B3A9B1-4806-D205-0697-329F02046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878135"/>
            <a:ext cx="9575800" cy="53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A COPPIE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2572"/>
            <a:ext cx="10058400" cy="3876521"/>
          </a:xfrm>
        </p:spPr>
        <p:txBody>
          <a:bodyPr/>
          <a:lstStyle/>
          <a:p>
            <a:pPr algn="ctr"/>
            <a:r>
              <a:rPr lang="it-IT" dirty="0"/>
              <a:t>Il Socrate di turno:</a:t>
            </a:r>
          </a:p>
          <a:p>
            <a:pPr algn="ctr"/>
            <a:r>
              <a:rPr lang="it-IT" dirty="0"/>
              <a:t>A turno, uno/a di voi impersona Socrate e l’altro/a impersona un cittadino ateniese che dice una frase poco saggia (una frase che contenga l’espressione «</a:t>
            </a:r>
            <a:r>
              <a:rPr lang="it-IT" dirty="0">
                <a:solidFill>
                  <a:srgbClr val="FF0000"/>
                </a:solidFill>
              </a:rPr>
              <a:t>sempre</a:t>
            </a:r>
            <a:r>
              <a:rPr lang="it-IT" dirty="0">
                <a:solidFill>
                  <a:schemeClr val="tx1"/>
                </a:solidFill>
              </a:rPr>
              <a:t>»</a:t>
            </a:r>
            <a:r>
              <a:rPr lang="it-IT" dirty="0"/>
              <a:t> oppure «</a:t>
            </a:r>
            <a:r>
              <a:rPr lang="it-IT" dirty="0">
                <a:solidFill>
                  <a:srgbClr val="FF0000"/>
                </a:solidFill>
              </a:rPr>
              <a:t>mai</a:t>
            </a:r>
            <a:r>
              <a:rPr lang="it-IT" dirty="0">
                <a:solidFill>
                  <a:schemeClr val="tx1"/>
                </a:solidFill>
              </a:rPr>
              <a:t>»</a:t>
            </a:r>
            <a:r>
              <a:rPr lang="it-IT" dirty="0"/>
              <a:t>) a Socrate.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Cittadino: «Chi arriva in ritardo è </a:t>
            </a:r>
            <a:r>
              <a:rPr lang="it-IT" dirty="0">
                <a:solidFill>
                  <a:srgbClr val="FF0000"/>
                </a:solidFill>
              </a:rPr>
              <a:t>sempre</a:t>
            </a:r>
            <a:r>
              <a:rPr lang="it-IT" dirty="0"/>
              <a:t> maleducato»</a:t>
            </a:r>
          </a:p>
          <a:p>
            <a:pPr algn="ctr"/>
            <a:r>
              <a:rPr lang="it-IT" dirty="0"/>
              <a:t>Socrate: «Può esistere un caso in cui una persona arrivi in ritardo e non sia maleducata?»</a:t>
            </a:r>
          </a:p>
          <a:p>
            <a:pPr algn="ctr"/>
            <a:r>
              <a:rPr lang="it-IT" dirty="0"/>
              <a:t>Cittadino: «Fammi riflettere… Sì…» (Fare un esempio)</a:t>
            </a:r>
          </a:p>
          <a:p>
            <a:pPr algn="ctr"/>
            <a:r>
              <a:rPr lang="it-IT" dirty="0"/>
              <a:t>Socrate: «Caro concittadino, forse hai dato un giudizio affrettato?»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A COPPIE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733" y="2289270"/>
            <a:ext cx="4840533" cy="484410"/>
          </a:xfrm>
        </p:spPr>
        <p:txBody>
          <a:bodyPr/>
          <a:lstStyle/>
          <a:p>
            <a:pPr algn="ctr"/>
            <a:r>
              <a:rPr lang="it-IT" dirty="0"/>
              <a:t>E ORA SCAMBIATEVI I RUOLI!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CDC9997-4BAD-9C25-6B54-4C5CC6A7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19" y="3194612"/>
            <a:ext cx="2413322" cy="24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DI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65" y="2578735"/>
            <a:ext cx="5201222" cy="2702656"/>
          </a:xfrm>
        </p:spPr>
        <p:txBody>
          <a:bodyPr>
            <a:normAutofit lnSpcReduction="10000"/>
          </a:bodyPr>
          <a:lstStyle/>
          <a:p>
            <a:pPr algn="ctr"/>
            <a:endParaRPr lang="it-IT" dirty="0"/>
          </a:p>
          <a:p>
            <a:pPr algn="ctr"/>
            <a:r>
              <a:rPr lang="it-IT" dirty="0"/>
              <a:t>Secondo voi perché Socrate faceva così con tutti?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Cercate di capire insieme cosa abbiamo imparato da questa esperienza!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E voi? Vi sentite un po’ come Socrate?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8E8FDA-C341-CBBF-1F77-F46A57AC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496" y="2045877"/>
            <a:ext cx="4632058" cy="37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37B25F-B35B-9330-FF6A-3D9999125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03" y="2209800"/>
            <a:ext cx="3434593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42021"/>
            <a:ext cx="10058400" cy="2153060"/>
          </a:xfrm>
        </p:spPr>
        <p:txBody>
          <a:bodyPr/>
          <a:lstStyle/>
          <a:p>
            <a:pPr algn="ctr"/>
            <a:r>
              <a:rPr lang="it-IT" dirty="0"/>
              <a:t>Chi è veramente saggio?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Scrivi su un foglio che cosa significa «essere saggi» per te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3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F87B7-82FC-45A5-5476-67EE7168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 LEGGIAMO INSIEME UNA STORIA…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6D464F-8191-5DEB-8E70-8BBC101A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B36E5A-B78E-313F-49AB-76AFD86EF3AB}"/>
              </a:ext>
            </a:extLst>
          </p:cNvPr>
          <p:cNvSpPr txBox="1"/>
          <p:nvPr/>
        </p:nvSpPr>
        <p:spPr>
          <a:xfrm>
            <a:off x="1097281" y="1836415"/>
            <a:ext cx="10115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Maurizio piaceva un sacco imparare nuove cose, ma Maurizio non riusciva proprio a leggere in casa, poiché abitava vicino alla stazione dei treni, così preferiva uscire e parlare con le persone, fare domande e chiedere precisazioni.</a:t>
            </a:r>
          </a:p>
          <a:p>
            <a:r>
              <a:rPr lang="it-IT" dirty="0"/>
              <a:t>La sua professoressa insisteva perché lui leggesse almeno un libro al mese come i suoi compagni; un giorno lo mise in punizione perché, invece di consegnare un compito scritto, Maurizio voleva a tutti i costi fare un’interrogazione orale coinvolgendo i compagni nella discussione. </a:t>
            </a:r>
          </a:p>
          <a:p>
            <a:r>
              <a:rPr lang="it-IT" dirty="0"/>
              <a:t>Quello stesso giorno nel giardino della scuola c’erano i preparativi per la festa di carnevale e gli amici di Maurizio volevano che lui partecipasse.</a:t>
            </a:r>
          </a:p>
          <a:p>
            <a:r>
              <a:rPr lang="it-IT" dirty="0"/>
              <a:t>Così entrarono in classe e gli dissero: «Abbiamo un piano… Anna sta distraendo la professoressa, se esci adesso non se ne accorgerà!»</a:t>
            </a:r>
          </a:p>
          <a:p>
            <a:r>
              <a:rPr lang="it-IT" dirty="0"/>
              <a:t>Maurizio però rispose: «Ragazzi, siete fantastici… ma ho deciso che non scapperò.</a:t>
            </a:r>
          </a:p>
          <a:p>
            <a:r>
              <a:rPr lang="it-IT" dirty="0"/>
              <a:t>Io credo che le mie ragioni siano valide, vorrei che la prof capisse che si può imparare anche dialogando, e non solo leggendo e scrivendo. Quando io parlo con una persona mi sento più stimolato e sono molto attento e curioso…</a:t>
            </a:r>
          </a:p>
          <a:p>
            <a:r>
              <a:rPr lang="it-IT" dirty="0"/>
              <a:t>Non scapperò perché preferisco subire un’ingiustizia piuttosto che commetterla. E non perché ho paura della prof, ma perché ho scelto di portare avanti le mie idee. Andate e divertitevi! Io resto qui».</a:t>
            </a:r>
          </a:p>
        </p:txBody>
      </p:sp>
    </p:spTree>
    <p:extLst>
      <p:ext uri="{BB962C8B-B14F-4D97-AF65-F5344CB8AC3E}">
        <p14:creationId xmlns:p14="http://schemas.microsoft.com/office/powerpoint/2010/main" val="366977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SI È COMPORTATO MAURIZIO?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FE1E9A-62B9-12FC-36E2-3C4657AC6AE9}"/>
              </a:ext>
            </a:extLst>
          </p:cNvPr>
          <p:cNvSpPr txBox="1"/>
          <p:nvPr/>
        </p:nvSpPr>
        <p:spPr>
          <a:xfrm>
            <a:off x="3962618" y="2967335"/>
            <a:ext cx="43277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Secondo te, Maurizio si è comportato bene?</a:t>
            </a:r>
          </a:p>
          <a:p>
            <a:r>
              <a:rPr lang="it-IT" dirty="0"/>
              <a:t>O sarebbe dovuto andare con i compagni?</a:t>
            </a:r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Perché?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Maurizio si è comportato da saggio?</a:t>
            </a:r>
          </a:p>
        </p:txBody>
      </p:sp>
    </p:spTree>
    <p:extLst>
      <p:ext uri="{BB962C8B-B14F-4D97-AF65-F5344CB8AC3E}">
        <p14:creationId xmlns:p14="http://schemas.microsoft.com/office/powerpoint/2010/main" val="95750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02C8A-7EBD-41B9-9F00-8F789B2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Times New Roman" panose="02020603050405020304" pitchFamily="18" charset="0"/>
              </a:rPr>
              <a:t>SOCRATE, IL CHIACCHIERONE CHE NON SCRISSE NEMMENO UNA PAROLA</a:t>
            </a:r>
            <a:endParaRPr lang="it-IT" sz="40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061CA5-45AA-4446-8DC1-1854907B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1F79D92-5ADE-2DFE-982B-FDBF83EB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75" y="2009775"/>
            <a:ext cx="5816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B9BE3-CB21-47EA-BAEF-6C5F99D3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DOVE È AMBIENTATA LA STORIA DI OGGI?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B652255-F217-4246-8AF5-683BC5E3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2007DDC-F4A6-DEB8-68DD-89546E69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363" y="1946002"/>
            <a:ext cx="3765274" cy="4130497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6644F20-C341-C4CD-6FB3-A1E46DFFE81E}"/>
              </a:ext>
            </a:extLst>
          </p:cNvPr>
          <p:cNvCxnSpPr/>
          <p:nvPr/>
        </p:nvCxnSpPr>
        <p:spPr>
          <a:xfrm>
            <a:off x="3314700" y="3263900"/>
            <a:ext cx="2692400" cy="11684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6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 ERA SOCRATE?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0949" y="2232025"/>
            <a:ext cx="5706424" cy="1450757"/>
          </a:xfrm>
        </p:spPr>
        <p:txBody>
          <a:bodyPr>
            <a:normAutofit fontScale="92500"/>
          </a:bodyPr>
          <a:lstStyle/>
          <a:p>
            <a:pPr algn="ctr"/>
            <a:r>
              <a:rPr lang="it-IT" dirty="0"/>
              <a:t>SOCRATE ERA UN UOMO CHE VISSE AD ATENE NEL V SECOLO A.C.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EGLI VIVEVA LA MAGGIOR PARTE DEL TEMPO IN PIAZZA A CONOSCERE NUOVE PERSONE E A PARLARE CON LORO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5142DE34-ED36-FF47-818A-9C7A4AA8BCF2}"/>
              </a:ext>
            </a:extLst>
          </p:cNvPr>
          <p:cNvSpPr txBox="1">
            <a:spLocks/>
          </p:cNvSpPr>
          <p:nvPr/>
        </p:nvSpPr>
        <p:spPr>
          <a:xfrm>
            <a:off x="6411817" y="4278179"/>
            <a:ext cx="4743863" cy="8424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SOCRATE NON SCRISSE NULLA. PERCHÉ?</a:t>
            </a:r>
          </a:p>
          <a:p>
            <a:pPr algn="ctr"/>
            <a:r>
              <a:rPr lang="it-IT" dirty="0"/>
              <a:t>AMAVA PARLARE, NON SCRIVERE.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34E11E85-3D18-6131-D46C-81F2D42D3D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7919" y="2232025"/>
            <a:ext cx="4332924" cy="2888616"/>
          </a:xfrm>
        </p:spPr>
      </p:pic>
    </p:spTree>
    <p:extLst>
      <p:ext uri="{BB962C8B-B14F-4D97-AF65-F5344CB8AC3E}">
        <p14:creationId xmlns:p14="http://schemas.microsoft.com/office/powerpoint/2010/main" val="33484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44ECB7-2DFB-4E87-AD0D-EC96F270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PIÙ SAGGIO TRA GLI IGNORANTI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B42747E-818A-8A47-9850-21D7505C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33D031-2329-716C-7375-7020AFC433D5}"/>
              </a:ext>
            </a:extLst>
          </p:cNvPr>
          <p:cNvSpPr txBox="1"/>
          <p:nvPr/>
        </p:nvSpPr>
        <p:spPr>
          <a:xfrm>
            <a:off x="1089935" y="2407512"/>
            <a:ext cx="6415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ffectLst/>
                <a:latin typeface="Helvetica Neue" panose="02000503000000020004" pitchFamily="2" charset="0"/>
              </a:rPr>
              <a:t>UN GIORNO, ALCUNI PASSANTI CHIESERO A SOCRATE:</a:t>
            </a:r>
          </a:p>
          <a:p>
            <a:r>
              <a:rPr lang="it-IT" dirty="0">
                <a:latin typeface="Helvetica Neue" panose="02000503000000020004" pitchFamily="2" charset="0"/>
              </a:rPr>
              <a:t>«SECONDO TE, CHI È VERAMENTE SAGGIO?» </a:t>
            </a:r>
          </a:p>
          <a:p>
            <a:pPr algn="ctr"/>
            <a:endParaRPr lang="it-IT" dirty="0">
              <a:effectLst/>
              <a:latin typeface="Helvetica Neue" panose="02000503000000020004" pitchFamily="2" charset="0"/>
            </a:endParaRPr>
          </a:p>
          <a:p>
            <a:r>
              <a:rPr lang="it-IT" dirty="0">
                <a:latin typeface="Helvetica Neue" panose="02000503000000020004" pitchFamily="2" charset="0"/>
              </a:rPr>
              <a:t>E LUI RISPOSE:</a:t>
            </a:r>
          </a:p>
          <a:p>
            <a:r>
              <a:rPr lang="it-IT" dirty="0">
                <a:effectLst/>
                <a:latin typeface="Helvetica Neue" panose="02000503000000020004" pitchFamily="2" charset="0"/>
              </a:rPr>
              <a:t>«SECONDO ME UNA PERSONA SAGGIA È </a:t>
            </a:r>
            <a:r>
              <a:rPr lang="it-IT" dirty="0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UNA PERSONA CHE SA DI NON SAPERE</a:t>
            </a:r>
            <a:r>
              <a:rPr lang="it-IT" dirty="0">
                <a:solidFill>
                  <a:srgbClr val="FFC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it-IT" dirty="0">
                <a:effectLst/>
                <a:latin typeface="Helvetica Neue" panose="02000503000000020004" pitchFamily="2" charset="0"/>
              </a:rPr>
              <a:t>QUALCOSA»</a:t>
            </a:r>
          </a:p>
          <a:p>
            <a:endParaRPr lang="it-IT" dirty="0">
              <a:latin typeface="Helvetica Neue" panose="02000503000000020004" pitchFamily="2" charset="0"/>
            </a:endParaRPr>
          </a:p>
          <a:p>
            <a:endParaRPr lang="it-IT" dirty="0">
              <a:latin typeface="Helvetica Neue" panose="02000503000000020004" pitchFamily="2" charset="0"/>
            </a:endParaRPr>
          </a:p>
          <a:p>
            <a:endParaRPr lang="it-IT" dirty="0">
              <a:latin typeface="Helvetica Neue" panose="02000503000000020004" pitchFamily="2" charset="0"/>
            </a:endParaRPr>
          </a:p>
          <a:p>
            <a:r>
              <a:rPr lang="it-IT" dirty="0">
                <a:effectLst/>
                <a:latin typeface="Helvetica Neue" panose="02000503000000020004" pitchFamily="2" charset="0"/>
              </a:rPr>
              <a:t>COSA SIGNIFICA PER TE QUESTA AFFERMAZIONE?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BF4AE13-5117-379A-F9C6-C938AFE07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2222562"/>
            <a:ext cx="4237614" cy="36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8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SAPERE DI NON SAPERE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5663" y="2301087"/>
            <a:ext cx="4823608" cy="14507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SAPERE DI NON SAPERE, NON SIGNIFICA NON VOLER FARE NIENTE E STARE TUTTO IL GIORNO SUL DIVANO!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Segnaposto contenuto 5">
            <a:extLst>
              <a:ext uri="{FF2B5EF4-FFF2-40B4-BE49-F238E27FC236}">
                <a16:creationId xmlns:a16="http://schemas.microsoft.com/office/drawing/2014/main" id="{EA0C8F44-8A66-994E-B8A2-BA1F01EE382C}"/>
              </a:ext>
            </a:extLst>
          </p:cNvPr>
          <p:cNvSpPr txBox="1">
            <a:spLocks/>
          </p:cNvSpPr>
          <p:nvPr/>
        </p:nvSpPr>
        <p:spPr>
          <a:xfrm>
            <a:off x="6845109" y="4204114"/>
            <a:ext cx="4367374" cy="1450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SIGNIFICA ESSERE CONSAPEVOLI CHE NON POSSIAMO SAPERE SEMPRE TUTTO, MA CHE NON SMETTIAMO MAI DI SCOPRIRE COSE NUOVE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F6474069-9612-1740-F645-4D64CAF06B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2135874"/>
            <a:ext cx="4191000" cy="2286000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76B7DE-E113-785C-68F6-912871F5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15" y="3751844"/>
            <a:ext cx="3432434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4" grpId="0" build="p"/>
    </p:bldLst>
  </p:timing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842</TotalTime>
  <Words>630</Words>
  <Application>Microsoft Macintosh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Retrospettivo</vt:lpstr>
      <vt:lpstr>Presentazione standard di PowerPoint</vt:lpstr>
      <vt:lpstr>LABORATORIO INDIVIDUALE</vt:lpstr>
      <vt:lpstr>ORA LEGGIAMO INSIEME UNA STORIA…</vt:lpstr>
      <vt:lpstr>COME SI È COMPORTATO MAURIZIO?</vt:lpstr>
      <vt:lpstr>SOCRATE, IL CHIACCHIERONE CHE NON SCRISSE NEMMENO UNA PAROLA</vt:lpstr>
      <vt:lpstr>DOVE È AMBIENTATA LA STORIA DI OGGI?</vt:lpstr>
      <vt:lpstr>CHI ERA SOCRATE?</vt:lpstr>
      <vt:lpstr>IL PIÙ SAGGIO TRA GLI IGNORANTI</vt:lpstr>
      <vt:lpstr>SAPERE DI NON SAPERE</vt:lpstr>
      <vt:lpstr>LABORATORIO A COPPIE</vt:lpstr>
      <vt:lpstr>LABORATORIO A COPPIE</vt:lpstr>
      <vt:lpstr>LABORATORIO DI GRUPPO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44</cp:revision>
  <dcterms:created xsi:type="dcterms:W3CDTF">2022-04-06T19:08:35Z</dcterms:created>
  <dcterms:modified xsi:type="dcterms:W3CDTF">2022-04-28T13:15:36Z</dcterms:modified>
</cp:coreProperties>
</file>